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57" r:id="rId6"/>
    <p:sldId id="263" r:id="rId7"/>
    <p:sldId id="259" r:id="rId8"/>
    <p:sldId id="264" r:id="rId9"/>
    <p:sldId id="261" r:id="rId10"/>
    <p:sldId id="258" r:id="rId11"/>
    <p:sldId id="260" r:id="rId12"/>
    <p:sldId id="265" r:id="rId13"/>
    <p:sldId id="266" r:id="rId14"/>
    <p:sldId id="276" r:id="rId15"/>
    <p:sldId id="26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20" autoAdjust="0"/>
  </p:normalViewPr>
  <p:slideViewPr>
    <p:cSldViewPr snapToGrid="0">
      <p:cViewPr varScale="1">
        <p:scale>
          <a:sx n="63" d="100"/>
          <a:sy n="63" d="100"/>
        </p:scale>
        <p:origin x="72" y="876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CA" sz="5400" dirty="0"/>
              <a:t>Compassion and emotional intelligence in academic support</a:t>
            </a:r>
            <a:endParaRPr lang="en-US" sz="5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/>
          <a:lstStyle/>
          <a:p>
            <a:r>
              <a:rPr lang="en-CA" dirty="0"/>
              <a:t>J</a:t>
            </a:r>
            <a:r>
              <a:rPr lang="en-US" dirty="0"/>
              <a:t>ames Harvey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483" y="2325925"/>
            <a:ext cx="11808372" cy="15412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2BE5B953-EF9F-4041-99DD-A612D068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057" y="698523"/>
            <a:ext cx="5715000" cy="469089"/>
          </a:xfrm>
        </p:spPr>
        <p:txBody>
          <a:bodyPr/>
          <a:lstStyle/>
          <a:p>
            <a:r>
              <a:rPr lang="en-CA" dirty="0"/>
              <a:t>practical guidelines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27B65DB-B329-4F74-8E21-BB9F010D92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853427"/>
            <a:ext cx="2743200" cy="863490"/>
          </a:xfrm>
        </p:spPr>
        <p:txBody>
          <a:bodyPr/>
          <a:lstStyle/>
          <a:p>
            <a:r>
              <a:rPr lang="en-CA" dirty="0"/>
              <a:t>familiarity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1CDE1A5-3814-4B55-93C4-8A6EA398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883704"/>
            <a:ext cx="2939143" cy="1350836"/>
          </a:xfrm>
        </p:spPr>
        <p:txBody>
          <a:bodyPr/>
          <a:lstStyle/>
          <a:p>
            <a:pPr algn="l"/>
            <a:r>
              <a:rPr lang="en-CA" dirty="0"/>
              <a:t>Be aware of the supports available to students.</a:t>
            </a:r>
            <a:endParaRPr lang="en-US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F6CA8238-A816-473B-A76E-0EF3D0936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76118" y="1853426"/>
            <a:ext cx="2428878" cy="863491"/>
          </a:xfrm>
        </p:spPr>
        <p:txBody>
          <a:bodyPr/>
          <a:lstStyle/>
          <a:p>
            <a:r>
              <a:rPr lang="en-US" sz="2400" dirty="0"/>
              <a:t>validation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E5A46631-16AA-4D6B-9733-48F9BFBDE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6428" y="2883704"/>
            <a:ext cx="2939143" cy="1350836"/>
          </a:xfrm>
        </p:spPr>
        <p:txBody>
          <a:bodyPr/>
          <a:lstStyle/>
          <a:p>
            <a:pPr algn="l"/>
            <a:r>
              <a:rPr lang="en-CA" dirty="0"/>
              <a:t>Acknowledge distress and the importance of mental health.</a:t>
            </a:r>
            <a:endParaRPr lang="en-US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69309BE5-1D43-41CC-AF4E-0764CB38AF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99714" y="1878400"/>
            <a:ext cx="2603938" cy="863492"/>
          </a:xfrm>
        </p:spPr>
        <p:txBody>
          <a:bodyPr/>
          <a:lstStyle/>
          <a:p>
            <a:r>
              <a:rPr lang="en-US" sz="2800" dirty="0"/>
              <a:t>facilitation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E1D1694F-C738-4BCD-9E96-EE9975000D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4657" y="2883704"/>
            <a:ext cx="2939143" cy="1350836"/>
          </a:xfrm>
        </p:spPr>
        <p:txBody>
          <a:bodyPr/>
          <a:lstStyle/>
          <a:p>
            <a:pPr algn="l"/>
            <a:r>
              <a:rPr lang="en-CA" dirty="0"/>
              <a:t>Help connect students with available supports.</a:t>
            </a:r>
            <a:endParaRPr lang="en-US" dirty="0"/>
          </a:p>
        </p:txBody>
      </p:sp>
      <p:pic>
        <p:nvPicPr>
          <p:cNvPr id="23" name="Picture Placeholder 22" descr="A picture containing plant, grass">
            <a:extLst>
              <a:ext uri="{FF2B5EF4-FFF2-40B4-BE49-F238E27FC236}">
                <a16:creationId xmlns:a16="http://schemas.microsoft.com/office/drawing/2014/main" id="{2C4E5530-CABD-4A85-83DA-8368360A3E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34542"/>
            <a:ext cx="12191999" cy="2623457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FDD6906-1C24-4943-96AE-3D921C54A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E994A2C-DB38-4747-8F1D-41BA6092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4B869B9-27B2-49B6-8155-82C866DB1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D9B171E-A37E-4DB5-A2AC-F8C4778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68" y="2450440"/>
            <a:ext cx="4143432" cy="548711"/>
          </a:xfrm>
        </p:spPr>
        <p:txBody>
          <a:bodyPr/>
          <a:lstStyle/>
          <a:p>
            <a:r>
              <a:rPr lang="en-US" noProof="0" dirty="0"/>
              <a:t>Self-care</a:t>
            </a:r>
            <a:endParaRPr lang="en-US" dirty="0"/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756" y="0"/>
            <a:ext cx="7354243" cy="28624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259B6-9592-490D-9692-23A6DD900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28" y="3365446"/>
            <a:ext cx="4953000" cy="426393"/>
          </a:xfrm>
        </p:spPr>
        <p:txBody>
          <a:bodyPr/>
          <a:lstStyle/>
          <a:p>
            <a:r>
              <a:rPr lang="en-CA" dirty="0"/>
              <a:t>Mental health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E91D-18E5-4731-B64D-89FA6D338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3744951"/>
            <a:ext cx="4953000" cy="1818712"/>
          </a:xfrm>
        </p:spPr>
        <p:txBody>
          <a:bodyPr/>
          <a:lstStyle/>
          <a:p>
            <a:r>
              <a:rPr lang="en-CA" dirty="0"/>
              <a:t>*Stay connected to family and friends</a:t>
            </a:r>
          </a:p>
          <a:p>
            <a:endParaRPr lang="en-CA" dirty="0"/>
          </a:p>
          <a:p>
            <a:r>
              <a:rPr lang="en-CA" dirty="0"/>
              <a:t>*Set goals and priorities</a:t>
            </a:r>
          </a:p>
          <a:p>
            <a:endParaRPr lang="en-CA" dirty="0"/>
          </a:p>
          <a:p>
            <a:r>
              <a:rPr lang="en-CA" dirty="0"/>
              <a:t>*Practice gratitude</a:t>
            </a:r>
          </a:p>
          <a:p>
            <a:endParaRPr lang="en-CA" dirty="0"/>
          </a:p>
          <a:p>
            <a:r>
              <a:rPr lang="en-CA" dirty="0"/>
              <a:t>*Focus on positivity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07607F-9E24-4250-8615-A5CB61BA54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0800" y="3365446"/>
            <a:ext cx="4953000" cy="426393"/>
          </a:xfrm>
        </p:spPr>
        <p:txBody>
          <a:bodyPr/>
          <a:lstStyle/>
          <a:p>
            <a:r>
              <a:rPr lang="en-US" dirty="0"/>
              <a:t>Physical health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FA3EF-7124-4E69-8D7C-68B2154F6E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0800" y="3744950"/>
            <a:ext cx="4953000" cy="1818713"/>
          </a:xfrm>
        </p:spPr>
        <p:txBody>
          <a:bodyPr/>
          <a:lstStyle/>
          <a:p>
            <a:r>
              <a:rPr lang="en-CA" dirty="0"/>
              <a:t>*Regular exercise</a:t>
            </a:r>
          </a:p>
          <a:p>
            <a:endParaRPr lang="en-CA" dirty="0"/>
          </a:p>
          <a:p>
            <a:r>
              <a:rPr lang="en-CA" dirty="0"/>
              <a:t>*Hydration and nutrition</a:t>
            </a:r>
          </a:p>
          <a:p>
            <a:endParaRPr lang="en-CA" dirty="0"/>
          </a:p>
          <a:p>
            <a:r>
              <a:rPr lang="en-CA" dirty="0"/>
              <a:t>*Adequate sleep</a:t>
            </a:r>
          </a:p>
          <a:p>
            <a:endParaRPr lang="en-CA" dirty="0"/>
          </a:p>
          <a:p>
            <a:r>
              <a:rPr lang="en-CA" dirty="0"/>
              <a:t>*Professional medical attention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CE5FA933-8959-4B54-AC99-11D104582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59ECB67-53CE-46F0-8F4C-CF75ABD5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4224E8B4-C6BD-4998-8E02-7B2861BB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C4152-DD63-0CE4-8C31-0964BB71B6C0}"/>
              </a:ext>
            </a:extLst>
          </p:cNvPr>
          <p:cNvSpPr txBox="1"/>
          <p:nvPr/>
        </p:nvSpPr>
        <p:spPr>
          <a:xfrm>
            <a:off x="2049517" y="5942734"/>
            <a:ext cx="1081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“Cross-listed” activities: Yoga, hiking/forest bathing… Or whatever works for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7D64EB56-7814-4ADB-BD4C-D4E42F87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627486"/>
            <a:ext cx="5268686" cy="568896"/>
          </a:xfrm>
        </p:spPr>
        <p:txBody>
          <a:bodyPr/>
          <a:lstStyle/>
          <a:p>
            <a:r>
              <a:rPr lang="en-US" noProof="0" dirty="0"/>
              <a:t>Things to remember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61EE219-B131-4C25-AE31-AD3B197A4B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0438" y="1011439"/>
            <a:ext cx="4989233" cy="568896"/>
          </a:xfrm>
        </p:spPr>
        <p:txBody>
          <a:bodyPr/>
          <a:lstStyle/>
          <a:p>
            <a:r>
              <a:rPr lang="en-CA" dirty="0"/>
              <a:t>(Besides all the other things, remember them too)</a:t>
            </a:r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9C30599-76A8-4BC6-94F7-A80189E484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52" y="2044485"/>
            <a:ext cx="2300185" cy="1121230"/>
          </a:xfrm>
        </p:spPr>
        <p:txBody>
          <a:bodyPr/>
          <a:lstStyle/>
          <a:p>
            <a:r>
              <a:rPr lang="en-US" dirty="0"/>
              <a:t>Boundaries are good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7CF6540-6A1C-4A70-8BA0-6A13694F1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7695" y="1662697"/>
            <a:ext cx="3081975" cy="2383603"/>
          </a:xfrm>
        </p:spPr>
        <p:txBody>
          <a:bodyPr/>
          <a:lstStyle/>
          <a:p>
            <a:r>
              <a:rPr lang="en-CA" dirty="0"/>
              <a:t>*Having empathy </a:t>
            </a:r>
            <a:r>
              <a:rPr lang="en-US" dirty="0"/>
              <a:t>does not mean you are responsible for the health and happiness of others.</a:t>
            </a:r>
          </a:p>
          <a:p>
            <a:r>
              <a:rPr lang="en-US" dirty="0"/>
              <a:t>*Do not overstep your abilities or purview – guide students to the appropriate resource, rather than trying to do everything yourself.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9D611317-439A-40F5-AA3E-CF88472F54C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4952" y="4034093"/>
            <a:ext cx="2300185" cy="1121230"/>
          </a:xfrm>
        </p:spPr>
        <p:txBody>
          <a:bodyPr/>
          <a:lstStyle/>
          <a:p>
            <a:r>
              <a:rPr lang="en-CA" dirty="0"/>
              <a:t>Point of contact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CFB4A-6359-4A5C-B94D-1A54B544E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23F79-82E5-43EE-8390-DF067A88C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pic>
        <p:nvPicPr>
          <p:cNvPr id="21" name="Picture Placeholder 20" descr="Close up of green grass">
            <a:extLst>
              <a:ext uri="{FF2B5EF4-FFF2-40B4-BE49-F238E27FC236}">
                <a16:creationId xmlns:a16="http://schemas.microsoft.com/office/drawing/2014/main" id="{EF945BF7-34F4-4EEA-A280-470C550BC5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831" y="0"/>
            <a:ext cx="5508168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2DA0-3900-45BB-8F3C-556CCD213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3FD31-29BD-D4A0-9217-E8F4F24D85A1}"/>
              </a:ext>
            </a:extLst>
          </p:cNvPr>
          <p:cNvSpPr txBox="1"/>
          <p:nvPr/>
        </p:nvSpPr>
        <p:spPr>
          <a:xfrm>
            <a:off x="2727695" y="4034093"/>
            <a:ext cx="2907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*You may be the first person a student in distress speaks to – don’t be the last!</a:t>
            </a:r>
          </a:p>
          <a:p>
            <a:r>
              <a:rPr lang="en-CA" sz="1600" dirty="0"/>
              <a:t>*Being continually open and free with information about supports and fostering a compassionate environment can help reticent students feel able to ask for help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48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30" y="370168"/>
            <a:ext cx="2341256" cy="640698"/>
          </a:xfrm>
        </p:spPr>
        <p:txBody>
          <a:bodyPr/>
          <a:lstStyle/>
          <a:p>
            <a:r>
              <a:rPr lang="en-US" noProof="0" dirty="0"/>
              <a:t>Thank you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8A3EA-3C0A-457C-ACBD-FA9FBF4D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462" y="1326919"/>
            <a:ext cx="4205910" cy="4900460"/>
          </a:xfrm>
        </p:spPr>
        <p:txBody>
          <a:bodyPr/>
          <a:lstStyle/>
          <a:p>
            <a:r>
              <a:rPr lang="pt-BR" dirty="0"/>
              <a:t>“Emotional Intelligence in the Workplace”</a:t>
            </a:r>
          </a:p>
          <a:p>
            <a:r>
              <a:rPr lang="pt-BR" dirty="0"/>
              <a:t>Valamis Learning Solution</a:t>
            </a:r>
          </a:p>
          <a:p>
            <a:r>
              <a:rPr lang="pt-BR" dirty="0"/>
              <a:t>​​https://www.valamis.com/hub/emotional-intelligence-in-the-workplace</a:t>
            </a:r>
          </a:p>
          <a:p>
            <a:endParaRPr lang="pt-BR" dirty="0"/>
          </a:p>
          <a:p>
            <a:r>
              <a:rPr lang="pt-BR" dirty="0"/>
              <a:t>“How Do I Support Students with Compassion and Empathy?”</a:t>
            </a:r>
          </a:p>
          <a:p>
            <a:r>
              <a:rPr lang="pt-BR" dirty="0"/>
              <a:t>University of Massachusetts Amherst Center for Teaching &amp; Learning</a:t>
            </a:r>
          </a:p>
          <a:p>
            <a:r>
              <a:rPr lang="pt-BR" dirty="0"/>
              <a:t>https://www.umass.edu/ctl/resources/how-do-i/how-do-i-support-students-compassion-and-empathy</a:t>
            </a:r>
          </a:p>
          <a:p>
            <a:endParaRPr lang="pt-BR" dirty="0"/>
          </a:p>
          <a:p>
            <a:r>
              <a:rPr lang="pt-BR" dirty="0"/>
              <a:t>“How to Improve Your Emotional Intelligence”</a:t>
            </a:r>
          </a:p>
          <a:p>
            <a:r>
              <a:rPr lang="pt-BR" dirty="0"/>
              <a:t>Harvard Division of Continuing Education</a:t>
            </a:r>
          </a:p>
          <a:p>
            <a:r>
              <a:rPr lang="pt-BR" dirty="0"/>
              <a:t>https://professional.dce.harvard.edu/blog/how-to-improve-your-emotional-intelligence/</a:t>
            </a:r>
          </a:p>
          <a:p>
            <a:endParaRPr lang="pt-BR" dirty="0"/>
          </a:p>
          <a:p>
            <a:r>
              <a:rPr lang="pt-BR" dirty="0"/>
              <a:t>Dan Harvey</a:t>
            </a:r>
          </a:p>
          <a:p>
            <a:r>
              <a:rPr lang="pt-BR" dirty="0"/>
              <a:t>(formerly owner/operator of DH Business Services)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0CE37-04F9-4227-B00E-A878A905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pic>
        <p:nvPicPr>
          <p:cNvPr id="18" name="Picture Placeholder 15" descr="A picture of a field of grass sprouting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B52D9-2BE1-41EE-B28C-4DEDAEFD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/>
          <a:lstStyle/>
          <a:p>
            <a:r>
              <a:rPr lang="en-CA" sz="2000" dirty="0"/>
              <a:t>E</a:t>
            </a:r>
            <a:r>
              <a:rPr lang="en-US" sz="2000" dirty="0"/>
              <a:t>MOTIONAL INTELLIGENCE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1" y="312882"/>
            <a:ext cx="6252613" cy="2509146"/>
          </a:xfrm>
        </p:spPr>
        <p:txBody>
          <a:bodyPr/>
          <a:lstStyle/>
          <a:p>
            <a:r>
              <a:rPr lang="en-US" sz="1800" dirty="0"/>
              <a:t>Emotional Intelligence (EI) describes a person’s ability to identify, understand, manage, and harness their own emotions and those of the people around them.</a:t>
            </a:r>
          </a:p>
          <a:p>
            <a:r>
              <a:rPr lang="en-US" sz="1800" dirty="0"/>
              <a:t>*Constructive feedback</a:t>
            </a:r>
          </a:p>
          <a:p>
            <a:r>
              <a:rPr lang="en-US" sz="1800" dirty="0"/>
              <a:t>*Recognizing emotional states</a:t>
            </a:r>
          </a:p>
          <a:p>
            <a:r>
              <a:rPr lang="en-US" sz="1800" dirty="0"/>
              <a:t>*Remaining calm and productive under pressure</a:t>
            </a:r>
          </a:p>
          <a:p>
            <a:r>
              <a:rPr lang="en-US" sz="1800" dirty="0"/>
              <a:t>*Resolving conflict</a:t>
            </a:r>
          </a:p>
        </p:txBody>
      </p:sp>
      <p:pic>
        <p:nvPicPr>
          <p:cNvPr id="15" name="Picture Placeholder 14" descr="Close up of a plants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4519"/>
            <a:ext cx="12192000" cy="3623481"/>
          </a:xfrm>
        </p:spPr>
      </p:pic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B11BE-BA56-5D39-4EBD-845729928626}"/>
              </a:ext>
            </a:extLst>
          </p:cNvPr>
          <p:cNvSpPr txBox="1"/>
          <p:nvPr/>
        </p:nvSpPr>
        <p:spPr>
          <a:xfrm>
            <a:off x="2364828" y="7141779"/>
            <a:ext cx="796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Self-care is of the utmost importance – Always remember to take time for healthy, emotionally nourishing activities!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2380593" cy="559949"/>
          </a:xfrm>
        </p:spPr>
        <p:txBody>
          <a:bodyPr/>
          <a:lstStyle/>
          <a:p>
            <a:r>
              <a:rPr lang="en-CA" dirty="0"/>
              <a:t>E</a:t>
            </a:r>
            <a:r>
              <a:rPr lang="en-US" dirty="0"/>
              <a:t>I: The Basics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042" y="136525"/>
            <a:ext cx="3433138" cy="426393"/>
          </a:xfrm>
        </p:spPr>
        <p:txBody>
          <a:bodyPr/>
          <a:lstStyle/>
          <a:p>
            <a:r>
              <a:rPr lang="en-US" dirty="0"/>
              <a:t>Self-awareness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1041" y="495724"/>
            <a:ext cx="3793605" cy="3026866"/>
          </a:xfrm>
        </p:spPr>
        <p:txBody>
          <a:bodyPr/>
          <a:lstStyle/>
          <a:p>
            <a:r>
              <a:rPr lang="en-US" i="1" dirty="0"/>
              <a:t>*</a:t>
            </a:r>
            <a:r>
              <a:rPr lang="en-US" i="1" dirty="0" err="1"/>
              <a:t>Temet</a:t>
            </a:r>
            <a:r>
              <a:rPr lang="en-US" i="1" dirty="0"/>
              <a:t> </a:t>
            </a:r>
            <a:r>
              <a:rPr lang="en-US" i="1" dirty="0" err="1"/>
              <a:t>Nosce</a:t>
            </a:r>
            <a:r>
              <a:rPr lang="en-US" i="1" dirty="0"/>
              <a:t> – Know thyself!</a:t>
            </a:r>
          </a:p>
          <a:p>
            <a:pPr marL="342900" indent="-342900">
              <a:buAutoNum type="arabicPeriod"/>
            </a:pPr>
            <a:r>
              <a:rPr lang="en-US" dirty="0"/>
              <a:t>Sense the emotion</a:t>
            </a:r>
          </a:p>
          <a:p>
            <a:pPr marL="342900" indent="-342900">
              <a:buAutoNum type="arabicPeriod"/>
            </a:pPr>
            <a:r>
              <a:rPr lang="en-US" dirty="0"/>
              <a:t>Acknowledge it</a:t>
            </a:r>
          </a:p>
          <a:p>
            <a:pPr marL="342900" indent="-342900">
              <a:buAutoNum type="arabicPeriod"/>
            </a:pPr>
            <a:r>
              <a:rPr lang="en-US" dirty="0"/>
              <a:t>Identify facts</a:t>
            </a:r>
          </a:p>
          <a:p>
            <a:pPr marL="342900" indent="-342900">
              <a:buAutoNum type="arabicPeriod"/>
            </a:pPr>
            <a:r>
              <a:rPr lang="en-US" dirty="0"/>
              <a:t>Accept the emotion</a:t>
            </a:r>
          </a:p>
          <a:p>
            <a:pPr marL="342900" indent="-342900">
              <a:buAutoNum type="arabicPeriod"/>
            </a:pPr>
            <a:r>
              <a:rPr lang="en-US" dirty="0"/>
              <a:t>Reflect on why the emotion presents itself in that moment</a:t>
            </a:r>
          </a:p>
          <a:p>
            <a:pPr marL="342900" indent="-342900">
              <a:buAutoNum type="arabicPeriod"/>
            </a:pPr>
            <a:r>
              <a:rPr lang="en-US" dirty="0"/>
              <a:t>Act: express yourself and take appropriate action, if needed</a:t>
            </a:r>
          </a:p>
          <a:p>
            <a:pPr marL="342900" indent="-342900">
              <a:buAutoNum type="arabicPeriod"/>
            </a:pPr>
            <a:r>
              <a:rPr lang="en-US" dirty="0"/>
              <a:t>Reflect on the utility of the response and takeaways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6D4B3E-84DA-44C7-A6BE-5A3E22005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3400" y="69516"/>
            <a:ext cx="3433138" cy="426393"/>
          </a:xfrm>
        </p:spPr>
        <p:txBody>
          <a:bodyPr/>
          <a:lstStyle/>
          <a:p>
            <a:r>
              <a:rPr lang="en-US" dirty="0"/>
              <a:t>Social skills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F484C5-3EB9-4664-93EB-E81179E95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399" y="494218"/>
            <a:ext cx="3907221" cy="3028372"/>
          </a:xfrm>
        </p:spPr>
        <p:txBody>
          <a:bodyPr/>
          <a:lstStyle/>
          <a:p>
            <a:r>
              <a:rPr lang="en-CA" i="1" dirty="0"/>
              <a:t>*The Toolbox</a:t>
            </a:r>
          </a:p>
          <a:p>
            <a:r>
              <a:rPr lang="en-CA" dirty="0"/>
              <a:t>The skills to manage </a:t>
            </a:r>
            <a:r>
              <a:rPr lang="en-CA" dirty="0" err="1"/>
              <a:t>emotionsLe</a:t>
            </a:r>
            <a:r>
              <a:rPr lang="en-CA" dirty="0"/>
              <a:t> and to connect, interact, and work with others.</a:t>
            </a:r>
          </a:p>
          <a:p>
            <a:r>
              <a:rPr lang="en-CA" dirty="0"/>
              <a:t>*Communication</a:t>
            </a:r>
          </a:p>
          <a:p>
            <a:r>
              <a:rPr lang="en-CA" dirty="0"/>
              <a:t>*Leadership</a:t>
            </a:r>
          </a:p>
          <a:p>
            <a:r>
              <a:rPr lang="en-CA" dirty="0"/>
              <a:t>*Conflict Management</a:t>
            </a:r>
          </a:p>
          <a:p>
            <a:r>
              <a:rPr lang="en-CA" dirty="0"/>
              <a:t>*Collaboration and Cooperation</a:t>
            </a:r>
          </a:p>
          <a:p>
            <a:r>
              <a:rPr lang="en-CA" dirty="0"/>
              <a:t>*Relationship Building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B26710D-F165-490A-A2CE-0A7D9FD8F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1041" y="3996164"/>
            <a:ext cx="3433138" cy="428891"/>
          </a:xfrm>
        </p:spPr>
        <p:txBody>
          <a:bodyPr/>
          <a:lstStyle/>
          <a:p>
            <a:r>
              <a:rPr lang="en-US" dirty="0"/>
              <a:t>Self-management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5F29795-F227-44BE-8FFE-BEDE82043B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1041" y="4335714"/>
            <a:ext cx="3793606" cy="2020636"/>
          </a:xfrm>
        </p:spPr>
        <p:txBody>
          <a:bodyPr/>
          <a:lstStyle/>
          <a:p>
            <a:r>
              <a:rPr lang="en-CA" i="1" dirty="0"/>
              <a:t>*The Imp of the Perverse</a:t>
            </a:r>
          </a:p>
          <a:p>
            <a:r>
              <a:rPr lang="en-US" dirty="0"/>
              <a:t>Also called self-regulation, the ability to manage our thoughts, feelings, and actions flexibly to achieve the desired results.</a:t>
            </a:r>
          </a:p>
          <a:p>
            <a:r>
              <a:rPr lang="en-US" dirty="0"/>
              <a:t>*Amygdala hijack/hyper-focus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AB50F20-85E8-46ED-94DD-28F720071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3399" y="4033608"/>
            <a:ext cx="3433138" cy="428891"/>
          </a:xfrm>
        </p:spPr>
        <p:txBody>
          <a:bodyPr/>
          <a:lstStyle/>
          <a:p>
            <a:r>
              <a:rPr lang="en-US" dirty="0"/>
              <a:t>Social awareness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40F4685-F7C7-4370-AF35-F80D53D13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9" y="4462499"/>
            <a:ext cx="3907220" cy="1832647"/>
          </a:xfrm>
        </p:spPr>
        <p:txBody>
          <a:bodyPr/>
          <a:lstStyle/>
          <a:p>
            <a:r>
              <a:rPr lang="en-CA" i="1" dirty="0"/>
              <a:t>*A Mile in Their Shoes</a:t>
            </a:r>
          </a:p>
          <a:p>
            <a:r>
              <a:rPr lang="en-CA" dirty="0"/>
              <a:t>The ability to accurately notice the emotions of others and read social situations appropriately.</a:t>
            </a:r>
          </a:p>
          <a:p>
            <a:r>
              <a:rPr lang="en-CA" dirty="0"/>
              <a:t>*The difference between empathy and sympathy (perspective)</a:t>
            </a:r>
          </a:p>
        </p:txBody>
      </p:sp>
      <p:sp>
        <p:nvSpPr>
          <p:cNvPr id="323" name="Date Placeholder 322">
            <a:extLst>
              <a:ext uri="{FF2B5EF4-FFF2-40B4-BE49-F238E27FC236}">
                <a16:creationId xmlns:a16="http://schemas.microsoft.com/office/drawing/2014/main" id="{E3799503-8083-4A2B-B1A6-DA877569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324" name="Footer Placeholder 323">
            <a:extLst>
              <a:ext uri="{FF2B5EF4-FFF2-40B4-BE49-F238E27FC236}">
                <a16:creationId xmlns:a16="http://schemas.microsoft.com/office/drawing/2014/main" id="{F3416D3B-8D80-4408-8E8E-08E7B3A09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 dirty="0"/>
              <a:t>EMOTIONAL INTELLIGENCE</a:t>
            </a:r>
            <a:endParaRPr lang="en-US" dirty="0"/>
          </a:p>
        </p:txBody>
      </p:sp>
      <p:sp>
        <p:nvSpPr>
          <p:cNvPr id="325" name="Slide Number Placehold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481" y="263267"/>
            <a:ext cx="4495801" cy="663258"/>
          </a:xfrm>
        </p:spPr>
        <p:txBody>
          <a:bodyPr/>
          <a:lstStyle/>
          <a:p>
            <a:r>
              <a:rPr lang="en-US" noProof="0" dirty="0"/>
              <a:t>EMPATHY vs. SYMPATHY</a:t>
            </a:r>
            <a:endParaRPr lang="en-US" dirty="0"/>
          </a:p>
        </p:txBody>
      </p:sp>
      <p:pic>
        <p:nvPicPr>
          <p:cNvPr id="2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7F2B6-10A7-477E-B377-78173351C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4481" y="1030762"/>
            <a:ext cx="3126583" cy="426393"/>
          </a:xfrm>
        </p:spPr>
        <p:txBody>
          <a:bodyPr/>
          <a:lstStyle/>
          <a:p>
            <a:r>
              <a:rPr lang="en-US" b="0" i="0" dirty="0">
                <a:solidFill>
                  <a:schemeClr val="accent4"/>
                </a:solidFill>
                <a:effectLst/>
              </a:rPr>
              <a:t>Dr. </a:t>
            </a:r>
            <a:r>
              <a:rPr lang="en-US" b="0" i="0" dirty="0" err="1">
                <a:solidFill>
                  <a:schemeClr val="accent4"/>
                </a:solidFill>
                <a:effectLst/>
              </a:rPr>
              <a:t>Brené</a:t>
            </a:r>
            <a:r>
              <a:rPr lang="en-US" b="0" i="0" dirty="0">
                <a:solidFill>
                  <a:schemeClr val="accent4"/>
                </a:solidFill>
                <a:effectLst/>
              </a:rPr>
              <a:t> Brown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1702" y="1506407"/>
            <a:ext cx="3126583" cy="1306527"/>
          </a:xfrm>
        </p:spPr>
        <p:txBody>
          <a:bodyPr/>
          <a:lstStyle/>
          <a:p>
            <a:r>
              <a:rPr lang="en-CA" dirty="0"/>
              <a:t>*Social worker</a:t>
            </a:r>
          </a:p>
          <a:p>
            <a:r>
              <a:rPr lang="en-CA" dirty="0"/>
              <a:t>*Academic</a:t>
            </a:r>
          </a:p>
          <a:p>
            <a:r>
              <a:rPr lang="en-CA" dirty="0"/>
              <a:t>*Public speaker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EE4141-AD91-4E47-B788-C5EA3ACC61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7116" y="2550486"/>
            <a:ext cx="3281556" cy="426393"/>
          </a:xfrm>
        </p:spPr>
        <p:txBody>
          <a:bodyPr/>
          <a:lstStyle/>
          <a:p>
            <a:r>
              <a:rPr lang="en-US" dirty="0"/>
              <a:t>EMPATHY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CF41D3-2AFC-49DB-9DF0-E2ECA29FB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7116" y="2976879"/>
            <a:ext cx="3281556" cy="1306527"/>
          </a:xfrm>
        </p:spPr>
        <p:txBody>
          <a:bodyPr/>
          <a:lstStyle/>
          <a:p>
            <a:r>
              <a:rPr lang="en-CA" dirty="0"/>
              <a:t>*Understanding and sharing the emotions of another</a:t>
            </a:r>
          </a:p>
          <a:p>
            <a:r>
              <a:rPr lang="en-CA" dirty="0"/>
              <a:t>*Assuming their perspective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950946-2F58-45BE-8886-7AC0149D69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85994" y="2534839"/>
            <a:ext cx="3281556" cy="428891"/>
          </a:xfrm>
        </p:spPr>
        <p:txBody>
          <a:bodyPr/>
          <a:lstStyle/>
          <a:p>
            <a:r>
              <a:rPr lang="en-US" dirty="0"/>
              <a:t>SYMPATHY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6B6F3A-5C12-4500-AD07-4FCE61526A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5994" y="2976879"/>
            <a:ext cx="3281556" cy="1258935"/>
          </a:xfrm>
        </p:spPr>
        <p:txBody>
          <a:bodyPr/>
          <a:lstStyle/>
          <a:p>
            <a:r>
              <a:rPr lang="en-CA" dirty="0"/>
              <a:t>*Understanding another’s emotions and commiserating from our own perspective</a:t>
            </a:r>
          </a:p>
          <a:p>
            <a:r>
              <a:rPr lang="en-CA" dirty="0"/>
              <a:t>*For example, feeling pity</a:t>
            </a:r>
            <a:endParaRPr lang="en-US" dirty="0"/>
          </a:p>
        </p:txBody>
      </p:sp>
      <p:sp>
        <p:nvSpPr>
          <p:cNvPr id="256" name="Date Placeholder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FC62A-3014-73FF-5459-F6BC75F3794C}"/>
              </a:ext>
            </a:extLst>
          </p:cNvPr>
          <p:cNvSpPr txBox="1"/>
          <p:nvPr/>
        </p:nvSpPr>
        <p:spPr>
          <a:xfrm>
            <a:off x="6597869" y="4387378"/>
            <a:ext cx="350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4"/>
                </a:solidFill>
                <a:latin typeface="+mj-lt"/>
              </a:rPr>
              <a:t>STEPS TO SHOWING EMPATHY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50286-B614-FEF7-7F7F-EA76458F716D}"/>
              </a:ext>
            </a:extLst>
          </p:cNvPr>
          <p:cNvSpPr txBox="1"/>
          <p:nvPr/>
        </p:nvSpPr>
        <p:spPr>
          <a:xfrm>
            <a:off x="5357947" y="4702262"/>
            <a:ext cx="6759316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1600" dirty="0"/>
              <a:t>Perspective taking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CA" sz="1600" dirty="0"/>
              <a:t>Listening and abstaining from judgement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CA" sz="1600" dirty="0"/>
              <a:t> Recognizing emotion in another person that you may have previously experienced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sz="1600" dirty="0"/>
              <a:t>Communicating that you recognize that emotion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/>
          <a:lstStyle/>
          <a:p>
            <a:r>
              <a:rPr lang="en-CA" dirty="0"/>
              <a:t>How can emotional intelligence be improved?</a:t>
            </a:r>
            <a:endParaRPr lang="en-US" dirty="0"/>
          </a:p>
        </p:txBody>
      </p:sp>
      <p:pic>
        <p:nvPicPr>
          <p:cNvPr id="46" name="Picture Placeholder 45" descr="Unique box icon">
            <a:extLst>
              <a:ext uri="{FF2B5EF4-FFF2-40B4-BE49-F238E27FC236}">
                <a16:creationId xmlns:a16="http://schemas.microsoft.com/office/drawing/2014/main" id="{1420D33F-ACED-46BE-B2DF-C61CB4ABF7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2608" y="2982740"/>
            <a:ext cx="603504" cy="603504"/>
          </a:xfrm>
        </p:spPr>
      </p:pic>
      <p:pic>
        <p:nvPicPr>
          <p:cNvPr id="87" name="Picture Placeholder 86" descr="Clipboard Icon">
            <a:extLst>
              <a:ext uri="{FF2B5EF4-FFF2-40B4-BE49-F238E27FC236}">
                <a16:creationId xmlns:a16="http://schemas.microsoft.com/office/drawing/2014/main" id="{8BBFDB51-02F2-47A2-A20D-538E6E43E7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7813" y="2982740"/>
            <a:ext cx="603504" cy="603504"/>
          </a:xfrm>
        </p:spPr>
      </p:pic>
      <p:pic>
        <p:nvPicPr>
          <p:cNvPr id="105" name="Picture Placeholder 104" descr="Question icon">
            <a:extLst>
              <a:ext uri="{FF2B5EF4-FFF2-40B4-BE49-F238E27FC236}">
                <a16:creationId xmlns:a16="http://schemas.microsoft.com/office/drawing/2014/main" id="{4ECD9547-8CC8-47C4-BE18-635B190765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37626" y="2969700"/>
            <a:ext cx="594360" cy="594360"/>
          </a:xfrm>
        </p:spPr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800" y="3608439"/>
            <a:ext cx="2351446" cy="491509"/>
          </a:xfrm>
        </p:spPr>
        <p:txBody>
          <a:bodyPr/>
          <a:lstStyle/>
          <a:p>
            <a:r>
              <a:rPr lang="en-ZA" dirty="0"/>
              <a:t>Recognize your emotions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AB80485-19C5-4162-A7D1-C16C0A37D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800" y="4036041"/>
            <a:ext cx="2351446" cy="2320309"/>
          </a:xfrm>
        </p:spPr>
        <p:txBody>
          <a:bodyPr/>
          <a:lstStyle/>
          <a:p>
            <a:pPr algn="l"/>
            <a:r>
              <a:rPr lang="en-ZA" dirty="0"/>
              <a:t>Take a moment to name your feelings – not only those most active in your mind, but also underlying emotions. Be certain you are basing your actions and reactions on healthy emotions.</a:t>
            </a:r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2100" y="3591385"/>
            <a:ext cx="2351446" cy="491509"/>
          </a:xfrm>
        </p:spPr>
        <p:txBody>
          <a:bodyPr/>
          <a:lstStyle/>
          <a:p>
            <a:r>
              <a:rPr lang="en-ZA" dirty="0"/>
              <a:t>Read literature</a:t>
            </a:r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5E5A4C4-6086-4F2D-BF5F-1A909411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49665" y="4018987"/>
            <a:ext cx="2351446" cy="2320309"/>
          </a:xfrm>
        </p:spPr>
        <p:txBody>
          <a:bodyPr/>
          <a:lstStyle/>
          <a:p>
            <a:pPr algn="l"/>
            <a:r>
              <a:rPr lang="en-ZA" dirty="0"/>
              <a:t>Studies* show that reading stories from other people’s perspectives gives us insight into their thoughts, motivations, and actions. Seeing points of difference and similarity may enhance our own self-awareness.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3ECFAB54-2FAE-44AC-A18F-60ABE9A74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154" y="3584380"/>
            <a:ext cx="2351446" cy="491509"/>
          </a:xfrm>
        </p:spPr>
        <p:txBody>
          <a:bodyPr/>
          <a:lstStyle/>
          <a:p>
            <a:r>
              <a:rPr lang="en-ZA" dirty="0"/>
              <a:t>Ask for feedback</a:t>
            </a:r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F2F3071-377B-4538-8351-AE48F52BD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890" y="4082894"/>
            <a:ext cx="2351446" cy="2320309"/>
          </a:xfrm>
        </p:spPr>
        <p:txBody>
          <a:bodyPr/>
          <a:lstStyle/>
          <a:p>
            <a:pPr algn="l"/>
            <a:r>
              <a:rPr lang="en-ZA" dirty="0"/>
              <a:t>It is useful to seek out feedback, but also be open to constructive criticism offered by managers, colleagues, friends, or family. “Audit” your level of self-awareness with information from others.</a:t>
            </a:r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F72F8167-A007-470B-91F8-9FD14791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4B845-BA08-A705-3EAF-3C40246DA670}"/>
              </a:ext>
            </a:extLst>
          </p:cNvPr>
          <p:cNvSpPr txBox="1"/>
          <p:nvPr/>
        </p:nvSpPr>
        <p:spPr>
          <a:xfrm>
            <a:off x="9128365" y="3720689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/>
              <a:t>Djikic</a:t>
            </a:r>
            <a:r>
              <a:rPr lang="en-CA" dirty="0"/>
              <a:t> et al. “Reading other minds: Effect of literature on empathy.” </a:t>
            </a:r>
            <a:r>
              <a:rPr lang="en-CA" i="1" dirty="0"/>
              <a:t>Scientific Study of Literature</a:t>
            </a:r>
            <a:r>
              <a:rPr lang="en-CA" dirty="0"/>
              <a:t>, Volume 3, Issue 1, January 2013, p. 28-47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leaf with water drops on it">
            <a:extLst>
              <a:ext uri="{FF2B5EF4-FFF2-40B4-BE49-F238E27FC236}">
                <a16:creationId xmlns:a16="http://schemas.microsoft.com/office/drawing/2014/main" id="{218F3EFB-1B94-46C4-961E-9E4CCDFCA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r>
              <a:rPr lang="en-US" sz="1400" dirty="0"/>
              <a:t>COMPELLING PERSONAL ANECDOTE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D1E4F5-C5CC-4509-A364-CC2076755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06CB055-2C7B-4271-88ED-F5872EAF9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486" y="4715995"/>
            <a:ext cx="3282916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521A0-C241-8CB8-69D9-84A44FE5DE98}"/>
              </a:ext>
            </a:extLst>
          </p:cNvPr>
          <p:cNvSpPr txBox="1"/>
          <p:nvPr/>
        </p:nvSpPr>
        <p:spPr>
          <a:xfrm>
            <a:off x="5360276" y="3831021"/>
            <a:ext cx="646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Martin [Last name withheld]: general contractor, curmudgeon, unexpected humanitarian</a:t>
            </a:r>
          </a:p>
          <a:p>
            <a:endParaRPr lang="en-CA" dirty="0"/>
          </a:p>
          <a:p>
            <a:r>
              <a:rPr lang="en-CA" dirty="0"/>
              <a:t>[Hold for applause, heartfelt tears]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grass, sky, outdoor, field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</p:spPr>
        <p:txBody>
          <a:bodyPr/>
          <a:lstStyle/>
          <a:p>
            <a:r>
              <a:rPr lang="en-US" sz="5400" dirty="0"/>
              <a:t>Remembering compassion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30"/>
            <a:ext cx="12192000" cy="236681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613" y="2199636"/>
            <a:ext cx="5674774" cy="24374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C4BDBB22-6AEB-49C9-9E42-0CA929FFB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772276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354" y="790901"/>
            <a:ext cx="3049568" cy="640698"/>
          </a:xfrm>
        </p:spPr>
        <p:txBody>
          <a:bodyPr/>
          <a:lstStyle/>
          <a:p>
            <a:r>
              <a:rPr lang="en-CA" dirty="0"/>
              <a:t>M</a:t>
            </a:r>
            <a:r>
              <a:rPr lang="en-US" dirty="0" err="1"/>
              <a:t>ental</a:t>
            </a:r>
            <a:r>
              <a:rPr lang="en-US" dirty="0"/>
              <a:t> health challenges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E23B707-4619-411F-BCA9-9F153721B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2086" y="826720"/>
            <a:ext cx="3421103" cy="426393"/>
          </a:xfrm>
        </p:spPr>
        <p:txBody>
          <a:bodyPr/>
          <a:lstStyle/>
          <a:p>
            <a:r>
              <a:rPr lang="en-US" dirty="0"/>
              <a:t>A growing concern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2E2372A-C3D6-4099-889B-9004AC815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2086" y="1206225"/>
            <a:ext cx="3421103" cy="1284727"/>
          </a:xfrm>
        </p:spPr>
        <p:txBody>
          <a:bodyPr/>
          <a:lstStyle/>
          <a:p>
            <a:r>
              <a:rPr lang="en-US" dirty="0"/>
              <a:t>From 2007 to 2017, emergency room visits related to mental health for Canadians under 24 increased by 75 percent.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60D23A3B-7061-4A85-9612-37B1F1EFF9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45208" y="3096842"/>
            <a:ext cx="3421103" cy="426393"/>
          </a:xfrm>
        </p:spPr>
        <p:txBody>
          <a:bodyPr/>
          <a:lstStyle/>
          <a:p>
            <a:r>
              <a:rPr lang="en-US" dirty="0"/>
              <a:t>A vulnerable group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CC67F132-FEAB-45AE-BAFB-DCA57F3605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45208" y="3504495"/>
            <a:ext cx="3421103" cy="2147280"/>
          </a:xfrm>
        </p:spPr>
        <p:txBody>
          <a:bodyPr/>
          <a:lstStyle/>
          <a:p>
            <a:r>
              <a:rPr lang="en-CA" dirty="0"/>
              <a:t>According to the Centre for Addiction and Mental Health (CAMH), persons between the ages of 15 and 24 are the most likely age group to experience mental illnesses and/or substance use disorders.</a:t>
            </a:r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56EA46CF-9FAA-46C0-BD37-C79A26B75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A8CE3DC-A478-4227-82A4-F4E05F73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FFD6689-1CFE-4E13-B717-1E5B52B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C7070E84-7C6C-417F-AB09-EC34EAFF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071" y="0"/>
            <a:ext cx="3376958" cy="6858000"/>
          </a:xfrm>
          <a:custGeom>
            <a:avLst/>
            <a:gdLst>
              <a:gd name="connsiteX0" fmla="*/ 0 w 8808322"/>
              <a:gd name="connsiteY0" fmla="*/ 0 h 6858000"/>
              <a:gd name="connsiteX1" fmla="*/ 8808322 w 8808322"/>
              <a:gd name="connsiteY1" fmla="*/ 0 h 6858000"/>
              <a:gd name="connsiteX2" fmla="*/ 8808322 w 8808322"/>
              <a:gd name="connsiteY2" fmla="*/ 6858000 h 6858000"/>
              <a:gd name="connsiteX3" fmla="*/ 0 w 8808322"/>
              <a:gd name="connsiteY3" fmla="*/ 6858000 h 6858000"/>
              <a:gd name="connsiteX4" fmla="*/ 0 w 8808322"/>
              <a:gd name="connsiteY4" fmla="*/ 0 h 6858000"/>
              <a:gd name="connsiteX0" fmla="*/ 398 w 8808720"/>
              <a:gd name="connsiteY0" fmla="*/ 0 h 6858000"/>
              <a:gd name="connsiteX1" fmla="*/ 8808720 w 8808720"/>
              <a:gd name="connsiteY1" fmla="*/ 0 h 6858000"/>
              <a:gd name="connsiteX2" fmla="*/ 8808720 w 8808720"/>
              <a:gd name="connsiteY2" fmla="*/ 6858000 h 6858000"/>
              <a:gd name="connsiteX3" fmla="*/ 398 w 8808720"/>
              <a:gd name="connsiteY3" fmla="*/ 6858000 h 6858000"/>
              <a:gd name="connsiteX4" fmla="*/ 0 w 8808720"/>
              <a:gd name="connsiteY4" fmla="*/ 1417320 h 6858000"/>
              <a:gd name="connsiteX5" fmla="*/ 398 w 8808720"/>
              <a:gd name="connsiteY5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101918 w 8910240"/>
              <a:gd name="connsiteY0" fmla="*/ 0 h 6858000"/>
              <a:gd name="connsiteX1" fmla="*/ 8910240 w 8910240"/>
              <a:gd name="connsiteY1" fmla="*/ 0 h 6858000"/>
              <a:gd name="connsiteX2" fmla="*/ 8910240 w 8910240"/>
              <a:gd name="connsiteY2" fmla="*/ 6858000 h 6858000"/>
              <a:gd name="connsiteX3" fmla="*/ 101918 w 8910240"/>
              <a:gd name="connsiteY3" fmla="*/ 6858000 h 6858000"/>
              <a:gd name="connsiteX4" fmla="*/ 101520 w 8910240"/>
              <a:gd name="connsiteY4" fmla="*/ 1417320 h 6858000"/>
              <a:gd name="connsiteX5" fmla="*/ 1549320 w 8910240"/>
              <a:gd name="connsiteY5" fmla="*/ 1417320 h 6858000"/>
              <a:gd name="connsiteX6" fmla="*/ 1541700 w 8910240"/>
              <a:gd name="connsiteY6" fmla="*/ 822960 h 6858000"/>
              <a:gd name="connsiteX7" fmla="*/ 109140 w 8910240"/>
              <a:gd name="connsiteY7" fmla="*/ 822960 h 6858000"/>
              <a:gd name="connsiteX8" fmla="*/ 101918 w 8910240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8808929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3366072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3376958"/>
              <a:gd name="connsiteY0" fmla="*/ 0 h 6858000"/>
              <a:gd name="connsiteX1" fmla="*/ 3376958 w 3376958"/>
              <a:gd name="connsiteY1" fmla="*/ 0 h 6858000"/>
              <a:gd name="connsiteX2" fmla="*/ 3366072 w 3376958"/>
              <a:gd name="connsiteY2" fmla="*/ 6858000 h 6858000"/>
              <a:gd name="connsiteX3" fmla="*/ 607 w 3376958"/>
              <a:gd name="connsiteY3" fmla="*/ 6858000 h 6858000"/>
              <a:gd name="connsiteX4" fmla="*/ 209 w 3376958"/>
              <a:gd name="connsiteY4" fmla="*/ 1417320 h 6858000"/>
              <a:gd name="connsiteX5" fmla="*/ 1448009 w 3376958"/>
              <a:gd name="connsiteY5" fmla="*/ 1417320 h 6858000"/>
              <a:gd name="connsiteX6" fmla="*/ 1440389 w 3376958"/>
              <a:gd name="connsiteY6" fmla="*/ 822960 h 6858000"/>
              <a:gd name="connsiteX7" fmla="*/ 7829 w 3376958"/>
              <a:gd name="connsiteY7" fmla="*/ 822960 h 6858000"/>
              <a:gd name="connsiteX8" fmla="*/ 607 w 337695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958" h="685800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BCCD6C8-F91D-4A81-8513-B31078BB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15" y="96523"/>
            <a:ext cx="5200532" cy="720399"/>
          </a:xfrm>
        </p:spPr>
        <p:txBody>
          <a:bodyPr/>
          <a:lstStyle/>
          <a:p>
            <a:r>
              <a:rPr lang="en-US" dirty="0"/>
              <a:t>questions for the group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0E231FA-A4C7-4627-A14C-74DA402FD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167" y="904781"/>
            <a:ext cx="4474752" cy="5149178"/>
          </a:xfrm>
        </p:spPr>
        <p:txBody>
          <a:bodyPr/>
          <a:lstStyle/>
          <a:p>
            <a:r>
              <a:rPr lang="en-CA" sz="2400" dirty="0"/>
              <a:t>*What kind of challenges do university students face? </a:t>
            </a:r>
          </a:p>
          <a:p>
            <a:r>
              <a:rPr lang="en-CA" sz="2400" dirty="0"/>
              <a:t>*What was your greatest challenge or obstacle in university?</a:t>
            </a:r>
          </a:p>
          <a:p>
            <a:r>
              <a:rPr lang="en-CA" sz="2400" dirty="0"/>
              <a:t>*Were there appropriate supports at your university? Did you access them? </a:t>
            </a:r>
          </a:p>
          <a:p>
            <a:r>
              <a:rPr lang="en-CA" sz="2400" dirty="0"/>
              <a:t>*What would have made them easier to access?</a:t>
            </a:r>
            <a:endParaRPr lang="en-US" sz="2400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118120B-49F2-457A-8FD7-4A9BA3AC6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pic>
        <p:nvPicPr>
          <p:cNvPr id="18" name="Picture Placeholder 17" descr="A picture containing plant, vegetable&#10;">
            <a:extLst>
              <a:ext uri="{FF2B5EF4-FFF2-40B4-BE49-F238E27FC236}">
                <a16:creationId xmlns:a16="http://schemas.microsoft.com/office/drawing/2014/main" id="{A5E3392C-C6EB-4B0C-B644-CBD1E6A34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174" y="0"/>
            <a:ext cx="5807825" cy="6858000"/>
          </a:xfr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8ADC8B7-1650-4062-AE08-FC1C3B6A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71C9AA2-1CCA-4329-B67C-08356C3C3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269e9c32-6532-44d4-8b4a-48dd191edf71">emotional intelligence; mental health and well-being; self-care</Contents>
    <Author_x0028_s_x0029_ xmlns="269e9c32-6532-44d4-8b4a-48dd191edf71">Harvey, James</Author_x0028_s_x0029_>
    <DocumentType xmlns="269e9c32-6532-44d4-8b4a-48dd191edf71">presentation; PPT</DocumentType>
    <TaxCatchAll xmlns="3f1a077b-59e1-4826-8004-7c30f803ecc3" xsi:nil="true"/>
    <lcf76f155ced4ddcb4097134ff3c332f xmlns="269e9c32-6532-44d4-8b4a-48dd191edf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C213B256B6D4796EA0E56D4369CDA" ma:contentTypeVersion="18" ma:contentTypeDescription="Create a new document." ma:contentTypeScope="" ma:versionID="d0370bfdbb1175d8d480a3e74ad368d6">
  <xsd:schema xmlns:xsd="http://www.w3.org/2001/XMLSchema" xmlns:xs="http://www.w3.org/2001/XMLSchema" xmlns:p="http://schemas.microsoft.com/office/2006/metadata/properties" xmlns:ns2="269e9c32-6532-44d4-8b4a-48dd191edf71" xmlns:ns3="3f1a077b-59e1-4826-8004-7c30f803ecc3" targetNamespace="http://schemas.microsoft.com/office/2006/metadata/properties" ma:root="true" ma:fieldsID="1f2d477c04b03b95456dc4dc8dbae58c" ns2:_="" ns3:_="">
    <xsd:import namespace="269e9c32-6532-44d4-8b4a-48dd191edf71"/>
    <xsd:import namespace="3f1a077b-59e1-4826-8004-7c30f803ec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Contents" minOccurs="0"/>
                <xsd:element ref="ns3:SharedWithUsers" minOccurs="0"/>
                <xsd:element ref="ns3:SharedWithDetails" minOccurs="0"/>
                <xsd:element ref="ns2:Author_x0028_s_x0029_" minOccurs="0"/>
                <xsd:element ref="ns2:DocumentTyp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e9c32-6532-44d4-8b4a-48dd191ed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ntents" ma:index="12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Author_x0028_s_x0029_" ma:index="15" nillable="true" ma:displayName="Author(s)/Contributor(s)" ma:format="Dropdown" ma:internalName="Author_x0028_s_x0029_">
      <xsd:simpleType>
        <xsd:restriction base="dms:Text">
          <xsd:maxLength value="255"/>
        </xsd:restriction>
      </xsd:simpleType>
    </xsd:element>
    <xsd:element name="DocumentType" ma:index="16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fefc961-1432-4524-a5af-13225f490e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a077b-59e1-4826-8004-7c30f803ec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63c6ec-8fda-4f6b-8b38-84b8997d86e5}" ma:internalName="TaxCatchAll" ma:showField="CatchAllData" ma:web="3f1a077b-59e1-4826-8004-7c30f803ec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269e9c32-6532-44d4-8b4a-48dd191edf71"/>
    <ds:schemaRef ds:uri="3f1a077b-59e1-4826-8004-7c30f803ecc3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DB65CB-D1D0-4641-8E8D-114A9B063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e9c32-6532-44d4-8b4a-48dd191edf71"/>
    <ds:schemaRef ds:uri="3f1a077b-59e1-4826-8004-7c30f803e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{B609896E-0F6E-449B-90E5-6D439221CE14}tf16411175_win32</Template>
  <TotalTime>793</TotalTime>
  <Words>933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Compassion and emotional intelligence in academic support</vt:lpstr>
      <vt:lpstr>EMOTIONAL INTELLIGENCE</vt:lpstr>
      <vt:lpstr>EI: The Basics</vt:lpstr>
      <vt:lpstr>EMPATHY vs. SYMPATHY</vt:lpstr>
      <vt:lpstr>How can emotional intelligence be improved?</vt:lpstr>
      <vt:lpstr>COMPELLING PERSONAL ANECDOTE</vt:lpstr>
      <vt:lpstr>Remembering compassion</vt:lpstr>
      <vt:lpstr>Mental health challenges</vt:lpstr>
      <vt:lpstr>questions for the group</vt:lpstr>
      <vt:lpstr>practical guidelines</vt:lpstr>
      <vt:lpstr>Self-care</vt:lpstr>
      <vt:lpstr>Things to remember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and emotional intelligence in academic support</dc:title>
  <dc:creator>James Daniel Harvey</dc:creator>
  <cp:lastModifiedBy>Jim Harvey</cp:lastModifiedBy>
  <cp:revision>6</cp:revision>
  <dcterms:created xsi:type="dcterms:W3CDTF">2023-07-09T13:20:01Z</dcterms:created>
  <dcterms:modified xsi:type="dcterms:W3CDTF">2025-05-21T17:16:22Z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0x010100997C213B256B6D4796EA0E56D4369CDA</vt:lpwstr>
  </property>
  <property fmtid="{D5CDD505-2E9C-101B-9397-08002B2CF9AE}" pid="3" name="MediaServiceImageTags">
    <vt:lpwstr/>
  </property>
</Properties>
</file>